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60" r:id="rId4"/>
    <p:sldId id="262" r:id="rId5"/>
    <p:sldId id="261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1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654852-5617-4475-B6C2-1CF094042F76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1E0185-7F3C-4C3E-BE43-F38D65F5A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954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DB4DE-8102-42CE-A760-15D695B77F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C9C03E-6E1D-4E5A-B529-FAFFA2AB4C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83521-1766-4047-9AA3-E0D03316B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5FFD6-A09B-4DD0-A51E-72A598999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FB3F8-CEEC-44C4-86B3-2D5EF58B9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570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ED941-512B-4122-9794-2C42D1758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7E5CB-A2EC-4C7C-8DD3-497AA391E8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A7ADE-0FD0-4B40-9BB6-638AD6FCC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C8E1F-EC8C-4605-9831-30318E5C5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0EB4E-B962-46FB-9A9C-47ADD741C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40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D86442-8918-4E77-93C2-ACEEE13D3B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C3CBB-2948-486A-A48D-D307847989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23AA5-362E-47E4-9AC1-C637B2A70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7D1AB-98A8-430B-84DD-8F368BA74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73B28-C974-4853-9F11-343F36A61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28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C01A9-3285-401B-9B06-1DC0B3DA3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DB85C-5BF1-4ABD-B5F4-69618E178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q"/>
              <a:defRPr/>
            </a:lvl1pPr>
            <a:lvl2pPr marL="685800" indent="-228600">
              <a:buFont typeface="Courier New" panose="02070309020205020404" pitchFamily="49" charset="0"/>
              <a:buChar char="o"/>
              <a:defRPr/>
            </a:lvl2pPr>
            <a:lvl3pPr marL="1143000" indent="-228600">
              <a:buFont typeface="Wingdings" panose="05000000000000000000" pitchFamily="2" charset="2"/>
              <a:buChar char="Ø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5CB71-8DAC-4000-8022-A627A577A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D5897-292E-4FB9-AE83-DD83C688A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3DA6A-6B8D-401A-BF2F-F22E2FBA1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26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00B37-F4EC-456A-B24F-EA8D7AF25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AB0AC6-7419-4DA3-B53D-707CE2D06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3E60B-DEF9-42F5-8700-87BF2B6F7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3310D-46DD-4EFA-B848-64515E079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648D7-1029-4C51-AB35-684B4EBA6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692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2E793-D9A4-49F2-94DB-7C909CCE2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708D0-9ED7-4CA8-8197-89F6687AEC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72165"/>
            <a:ext cx="5181600" cy="50047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0C7C66-537A-4A84-A034-74F51CC61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72165"/>
            <a:ext cx="5181600" cy="50047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8BCA0E-428F-42FF-AAE1-BB0450737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642DD-141A-41A5-9AB1-D4BE29DE0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6F996E-1231-489C-B426-52AA3AFE5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83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8D6C0-C63E-4927-B21B-499EBCCA9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AD1CAE-929F-4D96-9C9F-A4E7250BF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FF61FA-E979-4E8C-9B20-5A869D95AE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252DDE-406A-4F26-9E4F-91B1DE0DC0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0C5B46-1426-4520-8817-CDDC75231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E69F66-233C-4F47-9620-24B5657B2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2EA79A-DF28-444D-A233-F1606FDDA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2B22F-8AE4-45E9-B69E-E39385740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82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C9E8B-6870-43B5-A8F6-E4001F436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274B59-C2D6-4DC2-AC8F-3A8A7B167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9B2233-76C8-4083-8BAC-68CAEC78C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B79D6F-AB3D-4F91-8CEA-5FD32AF92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74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32E5BE-783E-48F6-AE25-AC49D2258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FBA920-C9A7-4071-BAA9-853FBBA28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5AAB1-0066-477F-A3F9-6966F7B03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84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336FD-D7AA-437E-A06C-BE01BD99A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B4A49-B457-4E51-9E55-AF6283518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6D478-C6EC-4D17-BE53-64E4EA7AD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9FBBB-70B2-4AB0-98A5-48C78FDCB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44ECB4-3953-4738-8428-C6AC35A4A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2D887-CEB2-47B4-9D5F-078266141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646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A1E3-7A4F-47BA-A9B0-856F93D43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96BCB6-CA9C-4E89-8B3B-C2A4A80204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BB35DD-07FE-4CEA-AD64-5F14776AF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BE07A0-199D-4CF9-B1E8-FFD605E2C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A13EAA-3234-485F-A8B1-E1C5D054C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ACAF32-A2BC-4B7E-BE9E-8A4E444B9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15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40FC1D-F3E9-40D6-982D-5CF4F9AB6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76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8DF35-654E-4137-8647-0023B340C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62594"/>
            <a:ext cx="10515600" cy="5014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2C779-6332-4F39-BDE7-D03D08569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0C7CA-CFAB-4558-8584-1EDB9F00ED07}" type="datetimeFigureOut">
              <a:rPr lang="en-US" smtClean="0"/>
              <a:t>7/15/2017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F6CC9-D7BB-4F68-8A7A-60A638468B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8CD58-05F4-45DB-8A6B-AE60B82AD1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82FA9-F2AF-421B-A0D1-2FDCFD856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97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D1959-53CF-47F7-857E-607B841823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Secret Messages, Modern Life, and Space:</a:t>
            </a:r>
            <a:br>
              <a:rPr lang="en-US" dirty="0"/>
            </a:br>
            <a:r>
              <a:rPr lang="en-US" sz="2800" dirty="0"/>
              <a:t>How cryptography isn’t just for spies anymore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B8DCE-1453-4CE8-9A3A-C112D81C70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J.P Burke and C. Schiff</a:t>
            </a:r>
          </a:p>
        </p:txBody>
      </p:sp>
    </p:spTree>
    <p:extLst>
      <p:ext uri="{BB962C8B-B14F-4D97-AF65-F5344CB8AC3E}">
        <p14:creationId xmlns:p14="http://schemas.microsoft.com/office/powerpoint/2010/main" val="14563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407AF-4B09-488B-9473-514CED9F3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Your Humble Presenters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F0355-E564-4872-8900-A728FF880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J.P. Burke</a:t>
            </a:r>
          </a:p>
          <a:p>
            <a:pPr lvl="1"/>
            <a:r>
              <a:rPr lang="en-US" dirty="0"/>
              <a:t>Works at Goddard Space Flight Center (GSFC) as a software developer on the ‘A-Train’, a constellation of Earth-observing spacecraft (Aqua, Aura, </a:t>
            </a:r>
            <a:r>
              <a:rPr lang="en-US" dirty="0" err="1"/>
              <a:t>Cloudsat</a:t>
            </a:r>
            <a:r>
              <a:rPr lang="en-US" dirty="0"/>
              <a:t>, </a:t>
            </a:r>
            <a:r>
              <a:rPr lang="en-US" dirty="0" err="1"/>
              <a:t>Calipso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Young, intelligent, and works social media brilliantly</a:t>
            </a:r>
          </a:p>
          <a:p>
            <a:pPr lvl="1"/>
            <a:endParaRPr lang="en-US" dirty="0"/>
          </a:p>
          <a:p>
            <a:r>
              <a:rPr lang="en-US" dirty="0"/>
              <a:t>Conrad Schiff</a:t>
            </a:r>
          </a:p>
          <a:p>
            <a:pPr lvl="1"/>
            <a:r>
              <a:rPr lang="en-US" dirty="0"/>
              <a:t>Works also GSFC, currently as a plasma physicist on the Magnetospheric </a:t>
            </a:r>
            <a:r>
              <a:rPr lang="en-US" dirty="0" err="1"/>
              <a:t>MultiScale</a:t>
            </a:r>
            <a:r>
              <a:rPr lang="en-US" dirty="0"/>
              <a:t> (MMS) mission</a:t>
            </a:r>
          </a:p>
          <a:p>
            <a:pPr lvl="1"/>
            <a:r>
              <a:rPr lang="en-US" dirty="0"/>
              <a:t>Old, addled, and now officially a curmudgeon</a:t>
            </a:r>
          </a:p>
          <a:p>
            <a:pPr lvl="1"/>
            <a:endParaRPr lang="en-US" dirty="0"/>
          </a:p>
          <a:p>
            <a:r>
              <a:rPr lang="en-US" dirty="0"/>
              <a:t>Disclaimer:  </a:t>
            </a:r>
            <a:r>
              <a:rPr lang="en-US" sz="2000" b="1" i="1" dirty="0"/>
              <a:t>Our opinions are our own and not the official policy of the US Federal government, NASA, or </a:t>
            </a:r>
            <a:r>
              <a:rPr lang="en-US" sz="2000" b="1" i="1" dirty="0" err="1"/>
              <a:t>a.i</a:t>
            </a:r>
            <a:r>
              <a:rPr lang="en-US" sz="2000" b="1" i="1" dirty="0"/>
              <a:t>. solutions, Inc.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399069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F3EA7-415D-4A77-A95C-0C89DB30B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Secret Messages and Space – An Average Impression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F745A-FB36-4937-8640-B9EE3D88F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Ask just about anyone what images come to mind with the two words ‘Secret Messages’ and ‘Space’ you’ll likely get something like:</a:t>
            </a:r>
          </a:p>
          <a:p>
            <a:pPr lvl="1"/>
            <a:r>
              <a:rPr lang="en-US" dirty="0" err="1"/>
              <a:t>Kosmos</a:t>
            </a:r>
            <a:r>
              <a:rPr lang="en-US" dirty="0"/>
              <a:t> 854, the Soviet spy satellite that rained radioactive debris over northern Canada in 1978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Death from above scenarios like this scene from Real Genius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1026" name="Picture 2" descr="Cosmos-954 scheme.png">
            <a:extLst>
              <a:ext uri="{FF2B5EF4-FFF2-40B4-BE49-F238E27FC236}">
                <a16:creationId xmlns:a16="http://schemas.microsoft.com/office/drawing/2014/main" id="{5B34FAEB-E4A0-47E4-A8A8-4ED0EC742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875" y="2391397"/>
            <a:ext cx="3371850" cy="218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rossbow - Real Genius">
            <a:hlinkClick r:id="" action="ppaction://media"/>
            <a:extLst>
              <a:ext uri="{FF2B5EF4-FFF2-40B4-BE49-F238E27FC236}">
                <a16:creationId xmlns:a16="http://schemas.microsoft.com/office/drawing/2014/main" id="{911AC25C-3CE4-4DED-8B3F-2FAB390643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1293" y="351478"/>
            <a:ext cx="11482719" cy="591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2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C9504-F3F0-47A8-99FA-B9FAD846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Secret Messages Aren’t Just for Spies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0B56B-CE18-4A0C-AFDD-C668CD16F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 course modern world is filled with the need for both:</a:t>
            </a:r>
          </a:p>
          <a:p>
            <a:pPr lvl="1"/>
            <a:r>
              <a:rPr lang="en-US" dirty="0"/>
              <a:t>Encoded messages</a:t>
            </a:r>
          </a:p>
          <a:p>
            <a:pPr lvl="1"/>
            <a:r>
              <a:rPr lang="en-US" dirty="0"/>
              <a:t>Encrypted messages</a:t>
            </a:r>
          </a:p>
          <a:p>
            <a:pPr lvl="1"/>
            <a:endParaRPr lang="en-US" dirty="0"/>
          </a:p>
          <a:p>
            <a:r>
              <a:rPr lang="en-US" dirty="0"/>
              <a:t>Applications abound</a:t>
            </a:r>
          </a:p>
          <a:p>
            <a:pPr lvl="1"/>
            <a:r>
              <a:rPr lang="en-US" dirty="0"/>
              <a:t>Banking, financial transaction, and bitcoin</a:t>
            </a:r>
          </a:p>
          <a:p>
            <a:pPr lvl="1"/>
            <a:r>
              <a:rPr lang="en-US" dirty="0"/>
              <a:t>Secure communications between servers</a:t>
            </a:r>
          </a:p>
          <a:p>
            <a:pPr lvl="1"/>
            <a:r>
              <a:rPr lang="en-US" dirty="0"/>
              <a:t>Handling hackers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66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92887-8C7C-4924-9D34-BF07CEF48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Secret Messages and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50A57-3C03-483A-ACF1-D89585409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Pin to lock your cell phone – why?</a:t>
            </a:r>
          </a:p>
          <a:p>
            <a:r>
              <a:rPr lang="en-US" dirty="0"/>
              <a:t>What happens when you don’t</a:t>
            </a:r>
          </a:p>
          <a:p>
            <a:pPr lvl="1"/>
            <a:r>
              <a:rPr lang="en-US" dirty="0"/>
              <a:t>Radical Edward</a:t>
            </a:r>
          </a:p>
        </p:txBody>
      </p:sp>
    </p:spTree>
    <p:extLst>
      <p:ext uri="{BB962C8B-B14F-4D97-AF65-F5344CB8AC3E}">
        <p14:creationId xmlns:p14="http://schemas.microsoft.com/office/powerpoint/2010/main" val="3631993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033AB2-1B32-4256-B3DA-0DB3075DCEDE}"/>
              </a:ext>
            </a:extLst>
          </p:cNvPr>
          <p:cNvSpPr/>
          <p:nvPr/>
        </p:nvSpPr>
        <p:spPr>
          <a:xfrm rot="20625331">
            <a:off x="1984012" y="2353278"/>
            <a:ext cx="8651631" cy="2696970"/>
          </a:xfrm>
          <a:prstGeom prst="rect">
            <a:avLst/>
          </a:prstGeom>
          <a:noFill/>
          <a:ln w="3810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cap="all" dirty="0">
                <a:solidFill>
                  <a:srgbClr val="FF0000"/>
                </a:solidFill>
                <a:latin typeface="Bodoni MT Black" panose="02070A03080606020203" pitchFamily="18" charset="0"/>
                <a:cs typeface="Dubai Light" panose="020B0604020202020204" pitchFamily="34" charset="-78"/>
              </a:rPr>
              <a:t>Top Secret</a:t>
            </a:r>
          </a:p>
        </p:txBody>
      </p:sp>
    </p:spTree>
    <p:extLst>
      <p:ext uri="{BB962C8B-B14F-4D97-AF65-F5344CB8AC3E}">
        <p14:creationId xmlns:p14="http://schemas.microsoft.com/office/powerpoint/2010/main" val="445914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C5BC3B-D35F-4C64-9BCC-0ADEFECA6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" y="0"/>
            <a:ext cx="11955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344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245</Words>
  <Application>Microsoft Office PowerPoint</Application>
  <PresentationFormat>Widescreen</PresentationFormat>
  <Paragraphs>35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Bodoni MT Black</vt:lpstr>
      <vt:lpstr>Calibri</vt:lpstr>
      <vt:lpstr>Calibri Light</vt:lpstr>
      <vt:lpstr>Courier New</vt:lpstr>
      <vt:lpstr>Dubai Light</vt:lpstr>
      <vt:lpstr>Wingdings</vt:lpstr>
      <vt:lpstr>Office Theme</vt:lpstr>
      <vt:lpstr>Secret Messages, Modern Life, and Space: How cryptography isn’t just for spies anymore </vt:lpstr>
      <vt:lpstr>About Your Humble Presenters</vt:lpstr>
      <vt:lpstr>Secret Messages and Space – An Average Impression</vt:lpstr>
      <vt:lpstr>But Secret Messages Aren’t Just for Spies</vt:lpstr>
      <vt:lpstr>Secret Messages and Encryption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Conrad</dc:creator>
  <cp:lastModifiedBy>Conrad</cp:lastModifiedBy>
  <cp:revision>14</cp:revision>
  <dcterms:created xsi:type="dcterms:W3CDTF">2017-07-15T10:37:43Z</dcterms:created>
  <dcterms:modified xsi:type="dcterms:W3CDTF">2017-07-15T23:41:46Z</dcterms:modified>
</cp:coreProperties>
</file>

<file path=docProps/thumbnail.jpeg>
</file>